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61" r:id="rId4"/>
    <p:sldId id="258" r:id="rId5"/>
    <p:sldId id="266" r:id="rId6"/>
    <p:sldId id="262" r:id="rId7"/>
    <p:sldId id="259" r:id="rId8"/>
    <p:sldId id="260" r:id="rId9"/>
    <p:sldId id="267" r:id="rId10"/>
    <p:sldId id="263" r:id="rId11"/>
    <p:sldId id="268" r:id="rId12"/>
    <p:sldId id="264" r:id="rId13"/>
    <p:sldId id="269" r:id="rId14"/>
    <p:sldId id="272" r:id="rId15"/>
    <p:sldId id="270" r:id="rId16"/>
    <p:sldId id="273" r:id="rId17"/>
    <p:sldId id="275" r:id="rId18"/>
    <p:sldId id="271" r:id="rId19"/>
    <p:sldId id="274" r:id="rId20"/>
    <p:sldId id="265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B8E5D-7183-461A-BE14-B55D820D3D00}" type="datetimeFigureOut">
              <a:rPr lang="fr-FR" smtClean="0"/>
              <a:t>20/09/2013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59EB4-FCCD-473E-A193-8AAF69AC27A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4974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59EB4-FCCD-473E-A193-8AAF69AC27AF}" type="slidenum">
              <a:rPr lang="fr-FR" smtClean="0"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ectangle à coins arrondis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ectangle à coins arrondis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4A21A64-F00B-49D4-857A-96340909241E}" type="datetimeFigureOut">
              <a:rPr lang="fr-FR" smtClean="0"/>
              <a:t>20/09/2013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F682668F-48F6-4D37-9DC5-17B1530B423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21A64-F00B-49D4-857A-96340909241E}" type="datetimeFigureOut">
              <a:rPr lang="fr-FR" smtClean="0"/>
              <a:t>20/09/2013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68F-48F6-4D37-9DC5-17B1530B423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21A64-F00B-49D4-857A-96340909241E}" type="datetimeFigureOut">
              <a:rPr lang="fr-FR" smtClean="0"/>
              <a:t>20/09/2013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68F-48F6-4D37-9DC5-17B1530B423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21A64-F00B-49D4-857A-96340909241E}" type="datetimeFigureOut">
              <a:rPr lang="fr-FR" smtClean="0"/>
              <a:t>20/09/2013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68F-48F6-4D37-9DC5-17B1530B423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21A64-F00B-49D4-857A-96340909241E}" type="datetimeFigureOut">
              <a:rPr lang="fr-FR" smtClean="0"/>
              <a:t>20/09/2013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68F-48F6-4D37-9DC5-17B1530B423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21A64-F00B-49D4-857A-96340909241E}" type="datetimeFigureOut">
              <a:rPr lang="fr-FR" smtClean="0"/>
              <a:t>20/09/2013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68F-48F6-4D37-9DC5-17B1530B423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6" name="Espace réservé de la date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4A21A64-F00B-49D4-857A-96340909241E}" type="datetimeFigureOut">
              <a:rPr lang="fr-FR" smtClean="0"/>
              <a:t>20/09/2013</a:t>
            </a:fld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682668F-48F6-4D37-9DC5-17B1530B423E}" type="slidenum">
              <a:rPr lang="fr-FR" smtClean="0"/>
              <a:t>‹N°›</a:t>
            </a:fld>
            <a:endParaRPr lang="fr-FR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4A21A64-F00B-49D4-857A-96340909241E}" type="datetimeFigureOut">
              <a:rPr lang="fr-FR" smtClean="0"/>
              <a:t>20/09/2013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682668F-48F6-4D37-9DC5-17B1530B423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21A64-F00B-49D4-857A-96340909241E}" type="datetimeFigureOut">
              <a:rPr lang="fr-FR" smtClean="0"/>
              <a:t>20/09/2013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68F-48F6-4D37-9DC5-17B1530B423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21A64-F00B-49D4-857A-96340909241E}" type="datetimeFigureOut">
              <a:rPr lang="fr-FR" smtClean="0"/>
              <a:t>20/09/2013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68F-48F6-4D37-9DC5-17B1530B423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21A64-F00B-49D4-857A-96340909241E}" type="datetimeFigureOut">
              <a:rPr lang="fr-FR" smtClean="0"/>
              <a:t>20/09/2013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68F-48F6-4D37-9DC5-17B1530B423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ectangle à coins arrondis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ectangle à coins arrondis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4A21A64-F00B-49D4-857A-96340909241E}" type="datetimeFigureOut">
              <a:rPr lang="fr-FR" smtClean="0"/>
              <a:t>20/09/2013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F682668F-48F6-4D37-9DC5-17B1530B423E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rlanneau@u-paris10.f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772817"/>
            <a:ext cx="7772400" cy="1827634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To </a:t>
            </a:r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extent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the opposition civil law / common law relevant for law and </a:t>
            </a:r>
            <a:r>
              <a:rPr lang="fr-FR" dirty="0" err="1" smtClean="0"/>
              <a:t>economics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971600" y="3861048"/>
            <a:ext cx="4392488" cy="2592288"/>
          </a:xfrm>
        </p:spPr>
        <p:txBody>
          <a:bodyPr>
            <a:normAutofit lnSpcReduction="10000"/>
          </a:bodyPr>
          <a:lstStyle/>
          <a:p>
            <a:r>
              <a:rPr lang="fr-FR" sz="3200" dirty="0" smtClean="0"/>
              <a:t>Bangkok, </a:t>
            </a:r>
            <a:r>
              <a:rPr lang="fr-FR" sz="3200" dirty="0" err="1" smtClean="0"/>
              <a:t>September</a:t>
            </a:r>
            <a:r>
              <a:rPr lang="fr-FR" sz="3200" dirty="0" smtClean="0"/>
              <a:t> 22th, </a:t>
            </a:r>
            <a:r>
              <a:rPr lang="fr-FR" sz="3200" dirty="0" smtClean="0"/>
              <a:t>2013</a:t>
            </a:r>
            <a:endParaRPr lang="fr-FR" sz="32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r>
              <a:rPr lang="fr-FR" sz="2000" dirty="0" smtClean="0"/>
              <a:t>Régis </a:t>
            </a:r>
            <a:r>
              <a:rPr lang="fr-FR" sz="2000" dirty="0" err="1" smtClean="0"/>
              <a:t>Lanneau</a:t>
            </a:r>
            <a:endParaRPr lang="fr-FR" sz="2000" dirty="0" smtClean="0"/>
          </a:p>
          <a:p>
            <a:r>
              <a:rPr lang="fr-FR" sz="2000" dirty="0" smtClean="0">
                <a:hlinkClick r:id="rId3"/>
              </a:rPr>
              <a:t>rlanneau@u-paris10.fr</a:t>
            </a:r>
            <a:endParaRPr lang="fr-FR" sz="2000" dirty="0" smtClean="0"/>
          </a:p>
          <a:p>
            <a:endParaRPr lang="fr-F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EAL &amp; a </a:t>
            </a:r>
            <a:r>
              <a:rPr lang="fr-FR" dirty="0" err="1" smtClean="0"/>
              <a:t>less</a:t>
            </a:r>
            <a:r>
              <a:rPr lang="fr-FR" dirty="0" smtClean="0"/>
              <a:t> </a:t>
            </a:r>
            <a:r>
              <a:rPr lang="fr-FR" dirty="0" err="1" smtClean="0"/>
              <a:t>crude</a:t>
            </a:r>
            <a:r>
              <a:rPr lang="fr-FR" dirty="0" smtClean="0"/>
              <a:t> opposition of </a:t>
            </a:r>
            <a:r>
              <a:rPr lang="fr-FR" dirty="0" err="1" smtClean="0"/>
              <a:t>legal</a:t>
            </a:r>
            <a:r>
              <a:rPr lang="fr-FR" dirty="0" smtClean="0"/>
              <a:t> traditions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The opposition civil law / common law has been overestimated</a:t>
            </a:r>
          </a:p>
          <a:p>
            <a:pPr lvl="1" algn="just"/>
            <a:r>
              <a:rPr lang="en-US" dirty="0" smtClean="0"/>
              <a:t>“codes are no longer the most significant sources of law” in civil law systems (</a:t>
            </a:r>
            <a:r>
              <a:rPr lang="en-US" dirty="0" err="1" smtClean="0"/>
              <a:t>Mattei</a:t>
            </a:r>
            <a:r>
              <a:rPr lang="en-US" dirty="0" smtClean="0"/>
              <a:t>)</a:t>
            </a:r>
          </a:p>
          <a:p>
            <a:pPr lvl="2" algn="just"/>
            <a:r>
              <a:rPr lang="en-US" dirty="0" smtClean="0"/>
              <a:t>Judges are decision makers also in civil law systems</a:t>
            </a:r>
          </a:p>
          <a:p>
            <a:pPr lvl="2" algn="just"/>
            <a:r>
              <a:rPr lang="en-US" dirty="0" smtClean="0"/>
              <a:t>The power of interpretation has not been seriously taken into account</a:t>
            </a:r>
          </a:p>
          <a:p>
            <a:pPr lvl="1" algn="just"/>
            <a:r>
              <a:rPr lang="en-US" dirty="0" smtClean="0"/>
              <a:t>“we have gone from a legal system dominated by the common law, divined by courts, to one in which statutes, enacted by legislatures, have become the primary source of law” (Calabresi)</a:t>
            </a:r>
          </a:p>
          <a:p>
            <a:pPr lvl="2" algn="just"/>
            <a:r>
              <a:rPr lang="en-US" dirty="0" smtClean="0"/>
              <a:t>Judges have to “apply” the law in common law systems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EAL &amp; a </a:t>
            </a:r>
            <a:r>
              <a:rPr lang="fr-FR" dirty="0" err="1" smtClean="0"/>
              <a:t>less</a:t>
            </a:r>
            <a:r>
              <a:rPr lang="fr-FR" dirty="0" smtClean="0"/>
              <a:t> </a:t>
            </a:r>
            <a:r>
              <a:rPr lang="fr-FR" dirty="0" err="1" smtClean="0"/>
              <a:t>crude</a:t>
            </a:r>
            <a:r>
              <a:rPr lang="fr-FR" dirty="0" smtClean="0"/>
              <a:t> opposition of </a:t>
            </a:r>
            <a:r>
              <a:rPr lang="fr-FR" dirty="0" err="1" smtClean="0"/>
              <a:t>legal</a:t>
            </a:r>
            <a:r>
              <a:rPr lang="fr-FR" dirty="0" smtClean="0"/>
              <a:t> traditions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The opposition civil law / common law has been overestimated</a:t>
            </a:r>
          </a:p>
          <a:p>
            <a:pPr lvl="1" algn="just"/>
            <a:r>
              <a:rPr lang="en-US" dirty="0" smtClean="0"/>
              <a:t>judges are decision makers</a:t>
            </a:r>
          </a:p>
          <a:p>
            <a:pPr lvl="2" algn="just"/>
            <a:r>
              <a:rPr lang="en-US" dirty="0" smtClean="0"/>
              <a:t>They are constrained by statutes, precedents, etc…</a:t>
            </a:r>
          </a:p>
          <a:p>
            <a:pPr lvl="2" algn="just"/>
            <a:r>
              <a:rPr lang="en-US" dirty="0" smtClean="0"/>
              <a:t>They have a power of interpretation</a:t>
            </a:r>
          </a:p>
          <a:p>
            <a:pPr lvl="2" algn="just"/>
            <a:r>
              <a:rPr lang="en-US" dirty="0" smtClean="0"/>
              <a:t>Judges can then exploit all three uses of EAL</a:t>
            </a:r>
          </a:p>
          <a:p>
            <a:pPr lvl="1" algn="just"/>
            <a:r>
              <a:rPr lang="en-US" dirty="0" smtClean="0"/>
              <a:t>Lawyers</a:t>
            </a:r>
          </a:p>
          <a:p>
            <a:pPr lvl="2" algn="just"/>
            <a:r>
              <a:rPr lang="en-US" dirty="0" smtClean="0"/>
              <a:t>Lawyers in civil law systems are not entirely constrained by “codes” / same situation for common law lawyers</a:t>
            </a:r>
          </a:p>
          <a:p>
            <a:pPr lvl="1" algn="just"/>
            <a:r>
              <a:rPr lang="en-US" dirty="0" smtClean="0"/>
              <a:t>Legislators and scholars</a:t>
            </a:r>
          </a:p>
          <a:p>
            <a:pPr lvl="2" algn="just"/>
            <a:r>
              <a:rPr lang="en-US" dirty="0" smtClean="0"/>
              <a:t>Same position</a:t>
            </a:r>
          </a:p>
          <a:p>
            <a:pPr lvl="1" algn="just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err="1" smtClean="0"/>
              <a:t>Legal</a:t>
            </a:r>
            <a:r>
              <a:rPr lang="fr-FR" dirty="0" smtClean="0"/>
              <a:t> </a:t>
            </a:r>
            <a:r>
              <a:rPr lang="fr-FR" dirty="0" err="1" smtClean="0"/>
              <a:t>determinants</a:t>
            </a:r>
            <a:r>
              <a:rPr lang="fr-FR" dirty="0" smtClean="0"/>
              <a:t> of </a:t>
            </a:r>
            <a:r>
              <a:rPr lang="fr-FR" dirty="0" err="1" smtClean="0"/>
              <a:t>EAL’s</a:t>
            </a:r>
            <a:r>
              <a:rPr lang="fr-FR" dirty="0" smtClean="0"/>
              <a:t> </a:t>
            </a:r>
            <a:r>
              <a:rPr lang="fr-FR" dirty="0" err="1" smtClean="0"/>
              <a:t>acceptance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It is possible to use EAL in common law and in civil law system (and it is relevant)</a:t>
            </a:r>
          </a:p>
          <a:p>
            <a:pPr lvl="1" algn="just"/>
            <a:r>
              <a:rPr lang="en-US" dirty="0" smtClean="0"/>
              <a:t>How to explain differences within each legal traditions?</a:t>
            </a:r>
          </a:p>
          <a:p>
            <a:pPr lvl="1" algn="just"/>
            <a:r>
              <a:rPr lang="en-US" dirty="0" smtClean="0"/>
              <a:t>Civil law / common law are not good proxies to assess the perceived value of EAL</a:t>
            </a:r>
          </a:p>
          <a:p>
            <a:pPr lvl="2" algn="just"/>
            <a:r>
              <a:rPr lang="en-US" dirty="0" smtClean="0"/>
              <a:t>It is necessary to go further: what legal characteristics have an impact on the acceptance of law and economics?</a:t>
            </a:r>
          </a:p>
          <a:p>
            <a:pPr lvl="3" algn="just"/>
            <a:r>
              <a:rPr lang="en-US" dirty="0" smtClean="0"/>
              <a:t>The more the idea of law is closed to the one that is implicit in EAL, the more EAL will be accepted (trivial)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err="1" smtClean="0"/>
              <a:t>Perceived</a:t>
            </a:r>
            <a:r>
              <a:rPr lang="fr-FR" dirty="0" smtClean="0"/>
              <a:t> </a:t>
            </a:r>
            <a:r>
              <a:rPr lang="fr-FR" dirty="0" err="1" smtClean="0"/>
              <a:t>instrumentality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The law is trying to promote something outside itself (in general social purposes)</a:t>
            </a:r>
          </a:p>
          <a:p>
            <a:pPr lvl="1" algn="just"/>
            <a:r>
              <a:rPr lang="en-US" dirty="0" smtClean="0"/>
              <a:t>Law seen as a tool of social engineering</a:t>
            </a:r>
          </a:p>
          <a:p>
            <a:pPr lvl="2" algn="just"/>
            <a:r>
              <a:rPr lang="en-US" dirty="0" smtClean="0"/>
              <a:t>How people are responding to legal incentives?</a:t>
            </a:r>
          </a:p>
          <a:p>
            <a:pPr lvl="1" algn="just"/>
            <a:r>
              <a:rPr lang="en-US" dirty="0" smtClean="0"/>
              <a:t>Instrumentalism might be applied to: norms, institution, legal system as a whole (Kornhauser)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If law is not seen as instrumental</a:t>
            </a:r>
          </a:p>
          <a:p>
            <a:pPr lvl="1" algn="just"/>
            <a:r>
              <a:rPr lang="en-US" dirty="0" smtClean="0"/>
              <a:t>The content of law is “given” / law is “immanent”</a:t>
            </a:r>
          </a:p>
          <a:p>
            <a:pPr lvl="1" algn="just"/>
            <a:r>
              <a:rPr lang="en-US" dirty="0" smtClean="0"/>
              <a:t>Law is “objectively” determined… no need of EAL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It is possible to engage into “micro” divide</a:t>
            </a:r>
          </a:p>
          <a:p>
            <a:pPr algn="just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err="1" smtClean="0"/>
              <a:t>Perceived</a:t>
            </a:r>
            <a:r>
              <a:rPr lang="fr-FR" dirty="0" smtClean="0"/>
              <a:t> </a:t>
            </a:r>
            <a:r>
              <a:rPr lang="fr-FR" dirty="0" err="1" smtClean="0"/>
              <a:t>instrumentality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If law is </a:t>
            </a:r>
            <a:r>
              <a:rPr lang="en-US" i="1" dirty="0" smtClean="0"/>
              <a:t>seen</a:t>
            </a:r>
            <a:r>
              <a:rPr lang="en-US" dirty="0" smtClean="0"/>
              <a:t> as instrumental</a:t>
            </a:r>
          </a:p>
          <a:p>
            <a:pPr lvl="1" algn="just"/>
            <a:r>
              <a:rPr lang="en-US" dirty="0" smtClean="0"/>
              <a:t>Abductive function will more easily be confused with description (description is an hypothesis that seems sound)</a:t>
            </a:r>
          </a:p>
          <a:p>
            <a:pPr lvl="2" algn="just"/>
            <a:r>
              <a:rPr lang="en-US" dirty="0" smtClean="0"/>
              <a:t>Inter-relation between abductive and perceived instrumentality</a:t>
            </a:r>
          </a:p>
          <a:p>
            <a:pPr lvl="1" algn="just"/>
            <a:r>
              <a:rPr lang="en-US" dirty="0" smtClean="0"/>
              <a:t>Heuristic function</a:t>
            </a:r>
          </a:p>
          <a:p>
            <a:pPr lvl="2" algn="just"/>
            <a:r>
              <a:rPr lang="en-US" dirty="0" smtClean="0"/>
              <a:t>More acceptable and more transparent</a:t>
            </a:r>
          </a:p>
          <a:p>
            <a:pPr lvl="1" algn="just"/>
            <a:r>
              <a:rPr lang="en-US" dirty="0" smtClean="0"/>
              <a:t>Rhetorical function</a:t>
            </a:r>
          </a:p>
          <a:p>
            <a:pPr lvl="2" algn="just"/>
            <a:r>
              <a:rPr lang="en-US" dirty="0" smtClean="0"/>
              <a:t>More accepted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err="1" smtClean="0"/>
              <a:t>Perceived</a:t>
            </a:r>
            <a:r>
              <a:rPr lang="fr-FR" dirty="0" smtClean="0"/>
              <a:t> </a:t>
            </a:r>
            <a:r>
              <a:rPr lang="fr-FR" dirty="0" err="1" smtClean="0"/>
              <a:t>autonomy</a:t>
            </a:r>
            <a:r>
              <a:rPr lang="fr-FR" dirty="0" smtClean="0"/>
              <a:t> of </a:t>
            </a:r>
            <a:r>
              <a:rPr lang="fr-FR" dirty="0" err="1" smtClean="0"/>
              <a:t>legal</a:t>
            </a:r>
            <a:r>
              <a:rPr lang="fr-FR" dirty="0" smtClean="0"/>
              <a:t> </a:t>
            </a:r>
            <a:r>
              <a:rPr lang="fr-FR" dirty="0" err="1" smtClean="0"/>
              <a:t>reasoning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Related mostly to the rhetorical function of EAL</a:t>
            </a:r>
          </a:p>
          <a:p>
            <a:pPr algn="just"/>
            <a:r>
              <a:rPr lang="en-US" dirty="0" smtClean="0"/>
              <a:t>Autonomy</a:t>
            </a:r>
          </a:p>
          <a:p>
            <a:pPr lvl="1" algn="just"/>
            <a:r>
              <a:rPr lang="en-US" dirty="0" smtClean="0"/>
              <a:t>Legal reasoning and legal decision making are “sufficient to themselves”. They “neither need help from other approaches nor would they be significantly improved by such help” (</a:t>
            </a:r>
            <a:r>
              <a:rPr lang="en-US" dirty="0" err="1" smtClean="0"/>
              <a:t>Bix</a:t>
            </a:r>
            <a:r>
              <a:rPr lang="en-US" dirty="0" smtClean="0"/>
              <a:t>)</a:t>
            </a:r>
          </a:p>
          <a:p>
            <a:pPr lvl="2" algn="just"/>
            <a:r>
              <a:rPr lang="en-US" dirty="0" smtClean="0"/>
              <a:t>How is it possible to “test” this situation?</a:t>
            </a:r>
          </a:p>
          <a:p>
            <a:pPr lvl="1" algn="just"/>
            <a:r>
              <a:rPr lang="en-US" dirty="0" smtClean="0"/>
              <a:t>If law is autonomous it would be “a subject properly entrusted to persons trained in law and in nothing else” (Posner)</a:t>
            </a:r>
          </a:p>
          <a:p>
            <a:pPr lvl="2" algn="just"/>
            <a:r>
              <a:rPr lang="en-US" dirty="0" smtClean="0"/>
              <a:t>What does it mean to be trained in law and nothing else?</a:t>
            </a:r>
          </a:p>
          <a:p>
            <a:pPr algn="just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err="1" smtClean="0"/>
              <a:t>Perceived</a:t>
            </a:r>
            <a:r>
              <a:rPr lang="fr-FR" dirty="0" smtClean="0"/>
              <a:t> </a:t>
            </a:r>
            <a:r>
              <a:rPr lang="fr-FR" dirty="0" err="1" smtClean="0"/>
              <a:t>autonomy</a:t>
            </a:r>
            <a:r>
              <a:rPr lang="fr-FR" dirty="0" smtClean="0"/>
              <a:t> of </a:t>
            </a:r>
            <a:r>
              <a:rPr lang="fr-FR" dirty="0" err="1" smtClean="0"/>
              <a:t>legal</a:t>
            </a:r>
            <a:r>
              <a:rPr lang="fr-FR" dirty="0" smtClean="0"/>
              <a:t> </a:t>
            </a:r>
            <a:r>
              <a:rPr lang="fr-FR" dirty="0" err="1" smtClean="0"/>
              <a:t>reasoning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460857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Autonomy (crude)</a:t>
            </a:r>
          </a:p>
          <a:p>
            <a:pPr lvl="1" algn="just"/>
            <a:r>
              <a:rPr lang="en-US" dirty="0" smtClean="0"/>
              <a:t>There is only one solution to a legal problem that can be derived directly from legal materials unambiguously</a:t>
            </a:r>
          </a:p>
          <a:p>
            <a:pPr lvl="1" algn="just"/>
            <a:r>
              <a:rPr lang="en-US" dirty="0" smtClean="0"/>
              <a:t>Heuristic and rhetorical functions of EAL are not relevant in such a situation</a:t>
            </a:r>
          </a:p>
          <a:p>
            <a:pPr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Autonomy (less crude)</a:t>
            </a:r>
          </a:p>
          <a:p>
            <a:pPr lvl="1" algn="just"/>
            <a:r>
              <a:rPr lang="en-US" dirty="0" smtClean="0"/>
              <a:t>There is a subset of “good” solutions that can be derived from legal materials</a:t>
            </a:r>
          </a:p>
          <a:p>
            <a:pPr lvl="1" algn="just"/>
            <a:r>
              <a:rPr lang="en-US" dirty="0" smtClean="0"/>
              <a:t>Is EAL help to improve choice within this subset? Systematization?</a:t>
            </a:r>
          </a:p>
          <a:p>
            <a:pPr algn="just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err="1" smtClean="0"/>
              <a:t>Perceived</a:t>
            </a:r>
            <a:r>
              <a:rPr lang="fr-FR" dirty="0" smtClean="0"/>
              <a:t> </a:t>
            </a:r>
            <a:r>
              <a:rPr lang="fr-FR" dirty="0" err="1" smtClean="0"/>
              <a:t>autonomy</a:t>
            </a:r>
            <a:r>
              <a:rPr lang="fr-FR" dirty="0" smtClean="0"/>
              <a:t> of </a:t>
            </a:r>
            <a:r>
              <a:rPr lang="fr-FR" dirty="0" err="1" smtClean="0"/>
              <a:t>legal</a:t>
            </a:r>
            <a:r>
              <a:rPr lang="fr-FR" dirty="0" smtClean="0"/>
              <a:t> </a:t>
            </a:r>
            <a:r>
              <a:rPr lang="fr-FR" dirty="0" err="1" smtClean="0"/>
              <a:t>reasoning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4608576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Non autonomy</a:t>
            </a:r>
          </a:p>
          <a:p>
            <a:pPr lvl="1" algn="just"/>
            <a:r>
              <a:rPr lang="en-US" dirty="0" smtClean="0"/>
              <a:t>Any solution might be made seen as a good “legal” solution (weak constraint) </a:t>
            </a:r>
          </a:p>
          <a:p>
            <a:pPr lvl="1" algn="just"/>
            <a:r>
              <a:rPr lang="en-US" dirty="0" smtClean="0"/>
              <a:t>The real problem is not justification but choice: EAL might then be of some help (but is not the only tool that can be exploited)</a:t>
            </a:r>
          </a:p>
          <a:p>
            <a:pPr lvl="2" algn="just"/>
            <a:r>
              <a:rPr lang="en-US" dirty="0" smtClean="0"/>
              <a:t>Its rhetorical function might also be used because it might be seen as a “real” justification</a:t>
            </a:r>
          </a:p>
        </p:txBody>
      </p:sp>
    </p:spTree>
    <p:extLst>
      <p:ext uri="{BB962C8B-B14F-4D97-AF65-F5344CB8AC3E}">
        <p14:creationId xmlns:p14="http://schemas.microsoft.com/office/powerpoint/2010/main" val="423126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 err="1" smtClean="0"/>
              <a:t>Perceived</a:t>
            </a:r>
            <a:r>
              <a:rPr lang="fr-FR" dirty="0" smtClean="0"/>
              <a:t> </a:t>
            </a:r>
            <a:r>
              <a:rPr lang="fr-FR" dirty="0" err="1" smtClean="0"/>
              <a:t>freedom</a:t>
            </a:r>
            <a:r>
              <a:rPr lang="fr-FR" dirty="0" smtClean="0"/>
              <a:t> of </a:t>
            </a:r>
            <a:r>
              <a:rPr lang="fr-FR" dirty="0" err="1" smtClean="0"/>
              <a:t>judges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Even if the law is not autonomous, judges might not be seen </a:t>
            </a:r>
            <a:r>
              <a:rPr lang="en-US" smtClean="0"/>
              <a:t>as free </a:t>
            </a:r>
            <a:r>
              <a:rPr lang="en-US" dirty="0" smtClean="0"/>
              <a:t>to choose</a:t>
            </a:r>
          </a:p>
          <a:p>
            <a:pPr lvl="1" algn="just"/>
            <a:r>
              <a:rPr lang="en-US" dirty="0" smtClean="0"/>
              <a:t>Political, linguistic, moral conventions (not free regarding the decision)</a:t>
            </a:r>
          </a:p>
          <a:p>
            <a:pPr lvl="2" algn="just"/>
            <a:r>
              <a:rPr lang="en-US" dirty="0" smtClean="0"/>
              <a:t>The rhetoric of EAL might still be used (as the heuristic function)</a:t>
            </a:r>
          </a:p>
          <a:p>
            <a:pPr lvl="1" algn="just"/>
            <a:r>
              <a:rPr lang="en-US" dirty="0" smtClean="0"/>
              <a:t>Constraints regarding justification (not free to justify a decision as he wants)</a:t>
            </a:r>
          </a:p>
          <a:p>
            <a:pPr lvl="2" algn="just"/>
            <a:r>
              <a:rPr lang="en-US" dirty="0" smtClean="0"/>
              <a:t>The rhetoric of EAL might not necessarily be seen as relevant… but the heuristic function might still be used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Conclusion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The abductive function of EAL can be used in any legal system</a:t>
            </a:r>
          </a:p>
          <a:p>
            <a:pPr lvl="1" algn="just"/>
            <a:r>
              <a:rPr lang="en-US" dirty="0" smtClean="0"/>
              <a:t>At least it might be used as an hermeneutic of suspicion</a:t>
            </a:r>
          </a:p>
          <a:p>
            <a:pPr lvl="1" algn="just"/>
            <a:r>
              <a:rPr lang="en-US" dirty="0" smtClean="0"/>
              <a:t>It also helps to inquire into “legal” analysis of law</a:t>
            </a:r>
          </a:p>
          <a:p>
            <a:pPr algn="just"/>
            <a:r>
              <a:rPr lang="en-US" dirty="0" smtClean="0"/>
              <a:t>Heuristic and rhetorical functions of EAL are more closely related to </a:t>
            </a:r>
            <a:r>
              <a:rPr lang="en-US" i="1" dirty="0" smtClean="0"/>
              <a:t>perceived</a:t>
            </a:r>
            <a:r>
              <a:rPr lang="en-US" dirty="0" smtClean="0"/>
              <a:t> legal dimensions</a:t>
            </a:r>
          </a:p>
          <a:p>
            <a:pPr lvl="1" algn="just"/>
            <a:r>
              <a:rPr lang="en-US" dirty="0" smtClean="0"/>
              <a:t>Knowing why they are rejected can be of some value to have a better understanding of what practicing law means.</a:t>
            </a:r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Three uses of the opposition in EAL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Epistemological</a:t>
            </a:r>
          </a:p>
          <a:p>
            <a:pPr lvl="1" algn="just"/>
            <a:r>
              <a:rPr lang="en-US" dirty="0" smtClean="0"/>
              <a:t>Is EAL more relevant for common law systems? Is EAL not adapted for civil law systems?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Methodological</a:t>
            </a:r>
          </a:p>
          <a:p>
            <a:pPr lvl="1" algn="just"/>
            <a:r>
              <a:rPr lang="en-US" dirty="0" smtClean="0"/>
              <a:t>Is EAL in civil law systems specific?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Normative</a:t>
            </a:r>
          </a:p>
          <a:p>
            <a:pPr lvl="1" algn="just"/>
            <a:r>
              <a:rPr lang="en-US" dirty="0" smtClean="0"/>
              <a:t>Is Common law more efficient?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err="1" smtClean="0"/>
              <a:t>Further</a:t>
            </a:r>
            <a:r>
              <a:rPr lang="fr-FR" dirty="0" smtClean="0"/>
              <a:t> </a:t>
            </a:r>
            <a:r>
              <a:rPr lang="fr-FR" dirty="0" err="1" smtClean="0"/>
              <a:t>reseaches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It might be possible to « map » legal systems according to these three dimensions and then inquire into the acceptance level of EAL in each of these legal systems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Wouldn’t it be possible to distinguish between legal systems only according to “economic” differences?</a:t>
            </a:r>
          </a:p>
          <a:p>
            <a:pPr algn="just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purpose of this presentation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Focus on the epistemological use of this divide</a:t>
            </a:r>
          </a:p>
          <a:p>
            <a:r>
              <a:rPr lang="en-US" dirty="0" smtClean="0"/>
              <a:t>Directly:</a:t>
            </a:r>
          </a:p>
          <a:p>
            <a:pPr lvl="1" algn="just"/>
            <a:r>
              <a:rPr lang="en-US" dirty="0" smtClean="0"/>
              <a:t>Is there any impediment for the use of EAL in civil law countries?</a:t>
            </a:r>
          </a:p>
          <a:p>
            <a:pPr lvl="1" algn="just"/>
            <a:r>
              <a:rPr lang="en-US" dirty="0" smtClean="0"/>
              <a:t>Is the legal dimension irrelevant for EAL use or acceptance?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Indirectly:</a:t>
            </a:r>
          </a:p>
          <a:p>
            <a:pPr lvl="1" algn="just"/>
            <a:r>
              <a:rPr lang="en-US" dirty="0" smtClean="0"/>
              <a:t>Is the use of this divide relevant at an epistemological </a:t>
            </a:r>
            <a:r>
              <a:rPr lang="en-US" dirty="0" smtClean="0"/>
              <a:t>level regarding the legal architecture?</a:t>
            </a:r>
            <a:endParaRPr lang="en-US" dirty="0" smtClean="0"/>
          </a:p>
          <a:p>
            <a:pPr lvl="1" algn="just"/>
            <a:r>
              <a:rPr lang="en-US" dirty="0" smtClean="0"/>
              <a:t>Is the legal origin thesis sound?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err="1" smtClean="0"/>
              <a:t>Why</a:t>
            </a:r>
            <a:r>
              <a:rPr lang="fr-FR" dirty="0" smtClean="0"/>
              <a:t> </a:t>
            </a:r>
            <a:r>
              <a:rPr lang="fr-FR" dirty="0" err="1" smtClean="0"/>
              <a:t>this</a:t>
            </a:r>
            <a:r>
              <a:rPr lang="fr-FR" dirty="0" smtClean="0"/>
              <a:t> question?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The literature has already produced some answers</a:t>
            </a:r>
          </a:p>
          <a:p>
            <a:pPr lvl="1" algn="just"/>
            <a:r>
              <a:rPr lang="en-US" dirty="0" err="1" smtClean="0"/>
              <a:t>Mattei</a:t>
            </a:r>
            <a:r>
              <a:rPr lang="en-US" dirty="0" smtClean="0"/>
              <a:t>; </a:t>
            </a:r>
            <a:r>
              <a:rPr lang="en-US" dirty="0" err="1" smtClean="0"/>
              <a:t>Schanze</a:t>
            </a:r>
            <a:r>
              <a:rPr lang="en-US" dirty="0" smtClean="0"/>
              <a:t>: this divide has been overestimated for assessing the gap between the success of EAL in the USA and in Europe</a:t>
            </a:r>
          </a:p>
          <a:p>
            <a:pPr lvl="1" algn="just"/>
            <a:r>
              <a:rPr lang="en-US" dirty="0" err="1" smtClean="0"/>
              <a:t>Deffains</a:t>
            </a:r>
            <a:r>
              <a:rPr lang="en-US" dirty="0" smtClean="0"/>
              <a:t> &amp; </a:t>
            </a:r>
            <a:r>
              <a:rPr lang="en-US" dirty="0" err="1" smtClean="0"/>
              <a:t>Kirat</a:t>
            </a:r>
            <a:r>
              <a:rPr lang="en-US" dirty="0" smtClean="0"/>
              <a:t>; Schäfer &amp; Ott: it is possible to use EAL in civil law countries</a:t>
            </a:r>
          </a:p>
          <a:p>
            <a:pPr lvl="1" algn="just"/>
            <a:endParaRPr lang="en-US" dirty="0" smtClean="0"/>
          </a:p>
          <a:p>
            <a:pPr lvl="1"/>
            <a:endParaRPr lang="en-US" dirty="0" smtClean="0"/>
          </a:p>
          <a:p>
            <a:endParaRPr lang="fr-FR" dirty="0" smtClean="0"/>
          </a:p>
          <a:p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err="1" smtClean="0"/>
              <a:t>Why</a:t>
            </a:r>
            <a:r>
              <a:rPr lang="fr-FR" dirty="0" smtClean="0"/>
              <a:t> </a:t>
            </a:r>
            <a:r>
              <a:rPr lang="fr-FR" dirty="0" err="1" smtClean="0"/>
              <a:t>this</a:t>
            </a:r>
            <a:r>
              <a:rPr lang="fr-FR" dirty="0" smtClean="0"/>
              <a:t> question?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It is possible to bring something new</a:t>
            </a:r>
          </a:p>
          <a:p>
            <a:pPr lvl="1" algn="just"/>
            <a:r>
              <a:rPr lang="en-US" dirty="0" smtClean="0"/>
              <a:t>New because this question was not addressed directly</a:t>
            </a:r>
          </a:p>
          <a:p>
            <a:pPr lvl="1" algn="just"/>
            <a:endParaRPr lang="en-US" dirty="0" smtClean="0"/>
          </a:p>
          <a:p>
            <a:pPr lvl="1" algn="just"/>
            <a:r>
              <a:rPr lang="en-US" dirty="0" smtClean="0"/>
              <a:t>New framework to inquire into this question</a:t>
            </a:r>
          </a:p>
          <a:p>
            <a:pPr lvl="1" algn="just"/>
            <a:endParaRPr lang="en-US" dirty="0" smtClean="0"/>
          </a:p>
          <a:p>
            <a:pPr lvl="1" algn="just"/>
            <a:r>
              <a:rPr lang="en-US" dirty="0" smtClean="0"/>
              <a:t>New theoretical question</a:t>
            </a:r>
          </a:p>
          <a:p>
            <a:pPr lvl="2" algn="just"/>
            <a:r>
              <a:rPr lang="en-US" dirty="0" smtClean="0"/>
              <a:t>What legal dimensions are relevant for EAL?</a:t>
            </a:r>
          </a:p>
          <a:p>
            <a:pPr lvl="2" algn="just"/>
            <a:r>
              <a:rPr lang="en-US" dirty="0" smtClean="0"/>
              <a:t>Since EAL adopts economic lenses to inquire into legal phenomena, are legal categories or distinctions adapted to these lenses?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Framework of </a:t>
            </a:r>
            <a:r>
              <a:rPr lang="fr-FR" dirty="0" err="1" smtClean="0"/>
              <a:t>analysis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Which use (function) of EAL?</a:t>
            </a:r>
          </a:p>
          <a:p>
            <a:pPr lvl="1" algn="just"/>
            <a:r>
              <a:rPr lang="en-US" dirty="0" smtClean="0"/>
              <a:t>Descriptive / predictive / normative divide is not adapted</a:t>
            </a:r>
          </a:p>
          <a:p>
            <a:pPr lvl="1" algn="just"/>
            <a:r>
              <a:rPr lang="en-US" dirty="0" smtClean="0"/>
              <a:t>Abductive (hermeneutic) / heuristic / rhetoric divide seems more adequate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Who can use EAL?</a:t>
            </a:r>
          </a:p>
          <a:p>
            <a:pPr lvl="1" algn="just"/>
            <a:r>
              <a:rPr lang="en-US" dirty="0" smtClean="0"/>
              <a:t>Not only judges</a:t>
            </a:r>
          </a:p>
          <a:p>
            <a:pPr lvl="1" algn="just"/>
            <a:r>
              <a:rPr lang="en-US" dirty="0" smtClean="0"/>
              <a:t>Legislators, lawyers, scholars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General results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1. legal traditions are irrelevant for the possibility of using EAL</a:t>
            </a:r>
          </a:p>
          <a:p>
            <a:pPr lvl="1"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2. three legal parameters appear relevant for assessing the perceived value of law and economics</a:t>
            </a:r>
          </a:p>
          <a:p>
            <a:pPr lvl="1" algn="just"/>
            <a:r>
              <a:rPr lang="en-US" dirty="0" smtClean="0"/>
              <a:t>Perceived instrumentality of law</a:t>
            </a:r>
          </a:p>
          <a:p>
            <a:pPr lvl="1" algn="just"/>
            <a:r>
              <a:rPr lang="en-US" dirty="0" smtClean="0"/>
              <a:t>Perceived autonomy of legal reasoning</a:t>
            </a:r>
          </a:p>
          <a:p>
            <a:pPr lvl="1" algn="just"/>
            <a:r>
              <a:rPr lang="en-US" dirty="0" smtClean="0"/>
              <a:t>Perceived freedom of judges</a:t>
            </a:r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EAL &amp; a </a:t>
            </a:r>
            <a:r>
              <a:rPr lang="fr-FR" dirty="0" err="1" smtClean="0"/>
              <a:t>crude</a:t>
            </a:r>
            <a:r>
              <a:rPr lang="fr-FR" dirty="0" smtClean="0"/>
              <a:t> opposition of </a:t>
            </a:r>
            <a:r>
              <a:rPr lang="fr-FR" dirty="0" err="1" smtClean="0"/>
              <a:t>legal</a:t>
            </a:r>
            <a:r>
              <a:rPr lang="fr-FR" dirty="0" smtClean="0"/>
              <a:t> traditions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Civil law</a:t>
            </a:r>
          </a:p>
          <a:p>
            <a:pPr lvl="1" algn="just"/>
            <a:r>
              <a:rPr lang="en-US" dirty="0" smtClean="0"/>
              <a:t>judges are supposed to be “mere passive beings” (Montesquieu); “mere interpreter of laws”</a:t>
            </a:r>
          </a:p>
          <a:p>
            <a:pPr lvl="2" algn="just"/>
            <a:r>
              <a:rPr lang="en-US" dirty="0" smtClean="0"/>
              <a:t>No choices; EAL is of not help for their practice of law (only heuristic and rhetorical uses are concerned)</a:t>
            </a:r>
          </a:p>
          <a:p>
            <a:pPr lvl="1"/>
            <a:r>
              <a:rPr lang="en-US" dirty="0" smtClean="0"/>
              <a:t>Lawyers</a:t>
            </a:r>
          </a:p>
          <a:p>
            <a:pPr lvl="2"/>
            <a:r>
              <a:rPr lang="en-US" dirty="0" smtClean="0"/>
              <a:t>only “legal” justifications can be efficiently applied</a:t>
            </a:r>
          </a:p>
          <a:p>
            <a:pPr lvl="1"/>
            <a:r>
              <a:rPr lang="en-US" dirty="0" smtClean="0"/>
              <a:t>Scholars and legislators</a:t>
            </a:r>
          </a:p>
          <a:p>
            <a:pPr lvl="2"/>
            <a:r>
              <a:rPr lang="en-US" dirty="0" smtClean="0"/>
              <a:t>All three uses can be exploited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EAL &amp; a </a:t>
            </a:r>
            <a:r>
              <a:rPr lang="fr-FR" dirty="0" err="1" smtClean="0"/>
              <a:t>crude</a:t>
            </a:r>
            <a:r>
              <a:rPr lang="fr-FR" dirty="0" smtClean="0"/>
              <a:t> opposition of </a:t>
            </a:r>
            <a:r>
              <a:rPr lang="fr-FR" dirty="0" err="1" smtClean="0"/>
              <a:t>legal</a:t>
            </a:r>
            <a:r>
              <a:rPr lang="fr-FR" dirty="0" smtClean="0"/>
              <a:t> traditions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Common law</a:t>
            </a:r>
          </a:p>
          <a:p>
            <a:pPr lvl="1" algn="just"/>
            <a:r>
              <a:rPr lang="en-US" dirty="0" smtClean="0"/>
              <a:t>Judges take part in the creation of law</a:t>
            </a:r>
          </a:p>
          <a:p>
            <a:pPr lvl="2" algn="just"/>
            <a:r>
              <a:rPr lang="en-US" dirty="0" smtClean="0"/>
              <a:t>They have choices so they can make use of law and economics </a:t>
            </a:r>
          </a:p>
          <a:p>
            <a:pPr lvl="1" algn="just"/>
            <a:r>
              <a:rPr lang="en-US" dirty="0" smtClean="0"/>
              <a:t>Lawyers</a:t>
            </a:r>
          </a:p>
          <a:p>
            <a:pPr lvl="2" algn="just"/>
            <a:r>
              <a:rPr lang="en-US" dirty="0" smtClean="0"/>
              <a:t>Anything that might help to convince can be exploited</a:t>
            </a:r>
          </a:p>
          <a:p>
            <a:pPr lvl="1" algn="just"/>
            <a:r>
              <a:rPr lang="en-US" dirty="0" smtClean="0"/>
              <a:t>Legislators, scholars</a:t>
            </a:r>
          </a:p>
          <a:p>
            <a:pPr lvl="2" algn="just"/>
            <a:r>
              <a:rPr lang="en-US" dirty="0" smtClean="0"/>
              <a:t>Same situation as in civil law systems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in">
  <a:themeElements>
    <a:clrScheme name="Urbai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i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i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403</TotalTime>
  <Words>1287</Words>
  <Application>Microsoft Office PowerPoint</Application>
  <PresentationFormat>Affichage à l'écran (4:3)</PresentationFormat>
  <Paragraphs>176</Paragraphs>
  <Slides>20</Slides>
  <Notes>20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Urbain</vt:lpstr>
      <vt:lpstr>To what extent is the opposition civil law / common law relevant for law and economics</vt:lpstr>
      <vt:lpstr>Three uses of the opposition in EAL</vt:lpstr>
      <vt:lpstr>The purpose of this presentation</vt:lpstr>
      <vt:lpstr>Why this question?</vt:lpstr>
      <vt:lpstr>Why this question?</vt:lpstr>
      <vt:lpstr>Framework of analysis</vt:lpstr>
      <vt:lpstr>General results</vt:lpstr>
      <vt:lpstr>EAL &amp; a crude opposition of legal traditions</vt:lpstr>
      <vt:lpstr>EAL &amp; a crude opposition of legal traditions</vt:lpstr>
      <vt:lpstr>EAL &amp; a less crude opposition of legal traditions</vt:lpstr>
      <vt:lpstr>EAL &amp; a less crude opposition of legal traditions</vt:lpstr>
      <vt:lpstr>Legal determinants of EAL’s acceptance</vt:lpstr>
      <vt:lpstr>Perceived instrumentality</vt:lpstr>
      <vt:lpstr>Perceived instrumentality</vt:lpstr>
      <vt:lpstr>Perceived autonomy of legal reasoning</vt:lpstr>
      <vt:lpstr>Perceived autonomy of legal reasoning</vt:lpstr>
      <vt:lpstr>Perceived autonomy of legal reasoning</vt:lpstr>
      <vt:lpstr>Perceived freedom of judges</vt:lpstr>
      <vt:lpstr>Conclusion</vt:lpstr>
      <vt:lpstr>Further reseaches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R.L</dc:creator>
  <cp:lastModifiedBy>régis lanneau</cp:lastModifiedBy>
  <cp:revision>38</cp:revision>
  <dcterms:created xsi:type="dcterms:W3CDTF">2012-02-28T12:23:34Z</dcterms:created>
  <dcterms:modified xsi:type="dcterms:W3CDTF">2013-09-20T07:20:57Z</dcterms:modified>
</cp:coreProperties>
</file>